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58" r:id="rId4"/>
    <p:sldId id="261" r:id="rId5"/>
    <p:sldId id="260" r:id="rId6"/>
    <p:sldId id="259" r:id="rId7"/>
    <p:sldId id="257"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30/03/1441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42844" y="214290"/>
            <a:ext cx="8786874" cy="55659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Subclass 3: Hymenoascomycetidae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perithecium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there is only one order which has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cleistothecium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This sub class divided into orders such as: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Order 1: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Erysiphales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Order 2: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Claviceptales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Order 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Helotiales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Order 4:Pezizales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Order 5:Tuberales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Order 1: </a:t>
            </a:r>
            <a:r>
              <a:rPr kumimoji="0" lang="en-US" sz="2400" b="1"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Erysiphales</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cleistothecium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but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arranged as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hymenial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layer)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These fungi have a completely closed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Cleistothecia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they are obligate parasites causing Powdery mildews (P.M).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14290"/>
            <a:ext cx="8715436" cy="55659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Asexual Reproduction: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few days after the fungus has infected the host, its somatic hyphae produce great numbers of long, hyaline, erect conidiophores. A generative cell at the apex of each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conidiophore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now begins producing conidia.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Sexual Reproduction: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sexual reproduction occurs by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antheridium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ascogonium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result of sexual reproduction is forming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which appear white in color at the first time then converted to orange or red.</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classification of family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Erysiphaceaedepends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the number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inside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the type of appendages as follows: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214290"/>
            <a:ext cx="87154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Genus 1:</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Sphaerotheca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is only one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ascus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Mycelioid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appendages.  - Causes P. M. on Rose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Genus 2:</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Erysiphe</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many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ascocarp</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appendages are similar to the hyphae,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mycelioid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appendages).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Causes P.M. on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Graminae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Genus 3: </a:t>
            </a:r>
            <a:r>
              <a:rPr kumimoji="0" lang="en-US" sz="28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Podosphaera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ascus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Dichotomously branched appendages tips.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Causes P.M. on Apple.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Genus 4:</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Phyllactinia</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Many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asci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Bulbous appendages bases.    - Cause P.M. on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Morus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214290"/>
            <a:ext cx="8786874" cy="6671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Genus 5</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:Uncinulla: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Many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Hook-shaped appendages.     - Causes P.M. 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Grap</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Genus 6</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:Microsphaera</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Many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Dichotomously branched appendages tips    - Causes P.M. on Lilac.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Order 2: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Claviceptales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ascocarp</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perithecium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type, and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ascospores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filamentous form</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Claviceptales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produce their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perithecia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a well- developed,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stroma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composed entirely of fungal tissue.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Family: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Claviceptaceae</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Genus1</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Claviceps</a:t>
            </a:r>
            <a:r>
              <a:rPr kumimoji="0" lang="en-US" sz="2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purpurea</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715436" cy="6119945"/>
          </a:xfrm>
          <a:prstGeom prst="rect">
            <a:avLst/>
          </a:prstGeom>
        </p:spPr>
        <p:txBody>
          <a:bodyPr wrap="square">
            <a:spAutoFit/>
          </a:bodyPr>
          <a:lstStyle/>
          <a:p>
            <a:pPr algn="l" rtl="0">
              <a:lnSpc>
                <a:spcPct val="150000"/>
              </a:lnSpc>
            </a:pPr>
            <a:r>
              <a:rPr lang="en-US" sz="2400" b="1" u="sng" dirty="0" smtClean="0">
                <a:latin typeface="Times New Roman" pitchFamily="18" charset="0"/>
                <a:cs typeface="Times New Roman" pitchFamily="18" charset="0"/>
              </a:rPr>
              <a:t>The Life cycle of </a:t>
            </a:r>
            <a:r>
              <a:rPr lang="en-US" sz="2400" b="1" i="1" u="sng" dirty="0" err="1" smtClean="0">
                <a:latin typeface="Times New Roman" pitchFamily="18" charset="0"/>
                <a:cs typeface="Times New Roman" pitchFamily="18" charset="0"/>
              </a:rPr>
              <a:t>Claviceps</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purpurea</a:t>
            </a:r>
            <a:r>
              <a:rPr lang="en-US" sz="2400" b="1" u="sng"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the cause of ergot of Rye, will be  used as an example of family </a:t>
            </a:r>
            <a:r>
              <a:rPr lang="en-US" sz="2400" dirty="0" err="1" smtClean="0">
                <a:latin typeface="Times New Roman" pitchFamily="18" charset="0"/>
                <a:cs typeface="Times New Roman" pitchFamily="18" charset="0"/>
              </a:rPr>
              <a:t>Claviceptaceae</a:t>
            </a:r>
            <a:r>
              <a:rPr lang="en-US" sz="2400" dirty="0" smtClean="0">
                <a:latin typeface="Times New Roman" pitchFamily="18" charset="0"/>
                <a:cs typeface="Times New Roman" pitchFamily="18" charset="0"/>
              </a:rPr>
              <a:t>. The thread- like </a:t>
            </a:r>
            <a:r>
              <a:rPr lang="en-US" sz="2400" dirty="0" err="1" smtClean="0">
                <a:latin typeface="Times New Roman" pitchFamily="18" charset="0"/>
                <a:cs typeface="Times New Roman" pitchFamily="18" charset="0"/>
              </a:rPr>
              <a:t>ascospores</a:t>
            </a:r>
            <a:r>
              <a:rPr lang="en-US" sz="2400" dirty="0" smtClean="0">
                <a:latin typeface="Times New Roman" pitchFamily="18" charset="0"/>
                <a:cs typeface="Times New Roman" pitchFamily="18" charset="0"/>
              </a:rPr>
              <a:t> are discharged from the </a:t>
            </a:r>
            <a:r>
              <a:rPr lang="en-US" sz="2400" dirty="0" err="1" smtClean="0">
                <a:latin typeface="Times New Roman" pitchFamily="18" charset="0"/>
                <a:cs typeface="Times New Roman" pitchFamily="18" charset="0"/>
              </a:rPr>
              <a:t>perithecia</a:t>
            </a:r>
            <a:r>
              <a:rPr lang="en-US" sz="2400" dirty="0" smtClean="0">
                <a:latin typeface="Times New Roman" pitchFamily="18" charset="0"/>
                <a:cs typeface="Times New Roman" pitchFamily="18" charset="0"/>
              </a:rPr>
              <a:t> in the spring about the time that certain susceptible grasses such as rye are in bloom. If the </a:t>
            </a:r>
            <a:r>
              <a:rPr lang="en-US" sz="2400" dirty="0" err="1" smtClean="0">
                <a:latin typeface="Times New Roman" pitchFamily="18" charset="0"/>
                <a:cs typeface="Times New Roman" pitchFamily="18" charset="0"/>
              </a:rPr>
              <a:t>ascospores</a:t>
            </a:r>
            <a:r>
              <a:rPr lang="en-US" sz="2400" dirty="0" smtClean="0">
                <a:latin typeface="Times New Roman" pitchFamily="18" charset="0"/>
                <a:cs typeface="Times New Roman" pitchFamily="18" charset="0"/>
              </a:rPr>
              <a:t>, which are wind disseminated, happen to reach the flowers of the rye plant or other susceptible host, they germinate, send germ tubes into ovary, and cause infection. As the mycelium developed, it destroys the ovary tissues and replaces them in the flower by a soft, white, cottony, mycelial mat that soon becomes covered by </a:t>
            </a:r>
            <a:r>
              <a:rPr lang="en-US" sz="2400" dirty="0" err="1" smtClean="0">
                <a:latin typeface="Times New Roman" pitchFamily="18" charset="0"/>
                <a:cs typeface="Times New Roman" pitchFamily="18" charset="0"/>
              </a:rPr>
              <a:t>Acervulus</a:t>
            </a:r>
            <a:r>
              <a:rPr lang="en-US" sz="2400" dirty="0" smtClean="0">
                <a:latin typeface="Times New Roman" pitchFamily="18" charset="0"/>
                <a:cs typeface="Times New Roman" pitchFamily="18" charset="0"/>
              </a:rPr>
              <a:t>- like layers of short conidiophores bearing minute, oval conidia at their tips. </a:t>
            </a:r>
            <a:endParaRPr lang="ar-IQ"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285728"/>
            <a:ext cx="8501122" cy="6673943"/>
          </a:xfrm>
          <a:prstGeom prst="rect">
            <a:avLst/>
          </a:prstGeom>
        </p:spPr>
        <p:txBody>
          <a:bodyPr wrap="square">
            <a:spAutoFit/>
          </a:bodyPr>
          <a:lstStyle/>
          <a:p>
            <a:pPr algn="l" rtl="0">
              <a:lnSpc>
                <a:spcPct val="150000"/>
              </a:lnSpc>
            </a:pPr>
            <a:r>
              <a:rPr lang="en-US" sz="2400" dirty="0" smtClean="0">
                <a:latin typeface="Times New Roman" pitchFamily="18" charset="0"/>
                <a:cs typeface="Times New Roman" pitchFamily="18" charset="0"/>
              </a:rPr>
              <a:t>These conidia are mixed with a sticky, sweet, nectar-like secretion, the origin of which is obscure. Attracted by this nectar, insects visit the infected ovaries and distribute the conidia to uninfected flowers, spreading the fungus in this way. In the meantime, the mycelium mat, which has produced the conidiophores, continues to develop, and eventually transformed into a hard pink or purplish </a:t>
            </a:r>
            <a:r>
              <a:rPr lang="en-US" sz="2400" dirty="0" err="1" smtClean="0">
                <a:latin typeface="Times New Roman" pitchFamily="18" charset="0"/>
                <a:cs typeface="Times New Roman" pitchFamily="18" charset="0"/>
              </a:rPr>
              <a:t>pseudoparenchymatous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sclerotium</a:t>
            </a:r>
            <a:r>
              <a:rPr lang="en-US" sz="2400" dirty="0" smtClean="0">
                <a:latin typeface="Times New Roman" pitchFamily="18" charset="0"/>
                <a:cs typeface="Times New Roman" pitchFamily="18" charset="0"/>
              </a:rPr>
              <a:t>. During the harvesting operations, many </a:t>
            </a:r>
            <a:r>
              <a:rPr lang="en-US" sz="2400" dirty="0" err="1" smtClean="0">
                <a:latin typeface="Times New Roman" pitchFamily="18" charset="0"/>
                <a:cs typeface="Times New Roman" pitchFamily="18" charset="0"/>
              </a:rPr>
              <a:t>sclerotia</a:t>
            </a:r>
            <a:r>
              <a:rPr lang="en-US" sz="2400" dirty="0" smtClean="0">
                <a:latin typeface="Times New Roman" pitchFamily="18" charset="0"/>
                <a:cs typeface="Times New Roman" pitchFamily="18" charset="0"/>
              </a:rPr>
              <a:t> are knocked off the </a:t>
            </a:r>
            <a:r>
              <a:rPr lang="en-US" sz="2400" dirty="0" err="1" smtClean="0">
                <a:latin typeface="Times New Roman" pitchFamily="18" charset="0"/>
                <a:cs typeface="Times New Roman" pitchFamily="18" charset="0"/>
              </a:rPr>
              <a:t>spikletes</a:t>
            </a:r>
            <a:r>
              <a:rPr lang="en-US" sz="2400" dirty="0" smtClean="0">
                <a:latin typeface="Times New Roman" pitchFamily="18" charset="0"/>
                <a:cs typeface="Times New Roman" pitchFamily="18" charset="0"/>
              </a:rPr>
              <a:t>, and fall to the ground where they pass the winter. The following spring, the </a:t>
            </a:r>
            <a:r>
              <a:rPr lang="en-US" sz="2400" dirty="0" err="1" smtClean="0">
                <a:latin typeface="Times New Roman" pitchFamily="18" charset="0"/>
                <a:cs typeface="Times New Roman" pitchFamily="18" charset="0"/>
              </a:rPr>
              <a:t>sclerotia</a:t>
            </a:r>
            <a:r>
              <a:rPr lang="en-US" sz="2400" dirty="0" smtClean="0">
                <a:latin typeface="Times New Roman" pitchFamily="18" charset="0"/>
                <a:cs typeface="Times New Roman" pitchFamily="18" charset="0"/>
              </a:rPr>
              <a:t> germinate and form several long-stalked, mushroom-like, dark purple </a:t>
            </a:r>
            <a:r>
              <a:rPr lang="en-US" sz="2400" dirty="0" err="1" smtClean="0">
                <a:latin typeface="Times New Roman" pitchFamily="18" charset="0"/>
                <a:cs typeface="Times New Roman" pitchFamily="18" charset="0"/>
              </a:rPr>
              <a:t>stromata</a:t>
            </a:r>
            <a:r>
              <a:rPr lang="en-US" sz="2400" dirty="0" smtClean="0">
                <a:latin typeface="Times New Roman" pitchFamily="18" charset="0"/>
                <a:cs typeface="Times New Roman" pitchFamily="18" charset="0"/>
              </a:rPr>
              <a:t> with </a:t>
            </a:r>
            <a:r>
              <a:rPr lang="en-US" sz="2400" dirty="0" err="1" smtClean="0">
                <a:latin typeface="Times New Roman" pitchFamily="18" charset="0"/>
                <a:cs typeface="Times New Roman" pitchFamily="18" charset="0"/>
              </a:rPr>
              <a:t>globose</a:t>
            </a:r>
            <a:r>
              <a:rPr lang="en-US" sz="2400" dirty="0" smtClean="0">
                <a:latin typeface="Times New Roman" pitchFamily="18" charset="0"/>
                <a:cs typeface="Times New Roman" pitchFamily="18" charset="0"/>
              </a:rPr>
              <a:t> head. The </a:t>
            </a:r>
            <a:r>
              <a:rPr lang="en-US" sz="2400" dirty="0" err="1" smtClean="0">
                <a:latin typeface="Times New Roman" pitchFamily="18" charset="0"/>
                <a:cs typeface="Times New Roman" pitchFamily="18" charset="0"/>
              </a:rPr>
              <a:t>stromata</a:t>
            </a:r>
            <a:r>
              <a:rPr lang="en-US" sz="2400" dirty="0" smtClean="0">
                <a:latin typeface="Times New Roman" pitchFamily="18" charset="0"/>
                <a:cs typeface="Times New Roman" pitchFamily="18" charset="0"/>
              </a:rPr>
              <a:t>, which are about three-eights of an inch tall, are easily visible .</a:t>
            </a:r>
            <a:endParaRPr lang="ar-IQ"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643998" cy="5185522"/>
          </a:xfrm>
          <a:prstGeom prst="rect">
            <a:avLst/>
          </a:prstGeom>
        </p:spPr>
        <p:txBody>
          <a:bodyPr wrap="square">
            <a:spAutoFit/>
          </a:bodyPr>
          <a:lstStyle/>
          <a:p>
            <a:pPr algn="l" rtl="0">
              <a:lnSpc>
                <a:spcPct val="150000"/>
              </a:lnSpc>
            </a:pPr>
            <a:r>
              <a:rPr lang="en-US" sz="2800" dirty="0" smtClean="0">
                <a:latin typeface="Times New Roman" pitchFamily="18" charset="0"/>
                <a:cs typeface="Times New Roman" pitchFamily="18" charset="0"/>
              </a:rPr>
              <a:t>Within these </a:t>
            </a:r>
            <a:r>
              <a:rPr lang="en-US" sz="2800" dirty="0" err="1" smtClean="0">
                <a:latin typeface="Times New Roman" pitchFamily="18" charset="0"/>
                <a:cs typeface="Times New Roman" pitchFamily="18" charset="0"/>
              </a:rPr>
              <a:t>stromatal</a:t>
            </a:r>
            <a:r>
              <a:rPr lang="en-US" sz="2800" dirty="0" smtClean="0">
                <a:latin typeface="Times New Roman" pitchFamily="18" charset="0"/>
                <a:cs typeface="Times New Roman" pitchFamily="18" charset="0"/>
              </a:rPr>
              <a:t> heads and just below their surfaces, arise a number of minute cavities surrounded by the </a:t>
            </a:r>
            <a:r>
              <a:rPr lang="en-US" sz="2800" dirty="0" err="1" smtClean="0">
                <a:latin typeface="Times New Roman" pitchFamily="18" charset="0"/>
                <a:cs typeface="Times New Roman" pitchFamily="18" charset="0"/>
              </a:rPr>
              <a:t>pseudoparenchymatous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stromatic</a:t>
            </a:r>
            <a:r>
              <a:rPr lang="en-US" sz="2800" dirty="0" smtClean="0">
                <a:latin typeface="Times New Roman" pitchFamily="18" charset="0"/>
                <a:cs typeface="Times New Roman" pitchFamily="18" charset="0"/>
              </a:rPr>
              <a:t> tissue. Each cavity contains a single, multinucleate </a:t>
            </a:r>
            <a:r>
              <a:rPr lang="en-US" sz="2800" dirty="0" err="1" smtClean="0">
                <a:latin typeface="Times New Roman" pitchFamily="18" charset="0"/>
                <a:cs typeface="Times New Roman" pitchFamily="18" charset="0"/>
              </a:rPr>
              <a:t>Ascogonium</a:t>
            </a:r>
            <a:r>
              <a:rPr lang="en-US" sz="2800" dirty="0" smtClean="0">
                <a:latin typeface="Times New Roman" pitchFamily="18" charset="0"/>
                <a:cs typeface="Times New Roman" pitchFamily="18" charset="0"/>
              </a:rPr>
              <a:t> at the base of which one or more multinucleate antheridia form. </a:t>
            </a:r>
            <a:r>
              <a:rPr lang="en-US" sz="2800" dirty="0" err="1" smtClean="0">
                <a:latin typeface="Times New Roman" pitchFamily="18" charset="0"/>
                <a:cs typeface="Times New Roman" pitchFamily="18" charset="0"/>
              </a:rPr>
              <a:t>Plasmogamy</a:t>
            </a:r>
            <a:r>
              <a:rPr lang="en-US" sz="2800" dirty="0" smtClean="0">
                <a:latin typeface="Times New Roman" pitchFamily="18" charset="0"/>
                <a:cs typeface="Times New Roman" pitchFamily="18" charset="0"/>
              </a:rPr>
              <a:t> takes place between one of the antheridia and the </a:t>
            </a:r>
            <a:r>
              <a:rPr lang="en-US" sz="2800" dirty="0" err="1" smtClean="0">
                <a:latin typeface="Times New Roman" pitchFamily="18" charset="0"/>
                <a:cs typeface="Times New Roman" pitchFamily="18" charset="0"/>
              </a:rPr>
              <a:t>Ascogonium</a:t>
            </a:r>
            <a:r>
              <a:rPr lang="en-US" sz="2800" dirty="0" smtClean="0">
                <a:latin typeface="Times New Roman" pitchFamily="18" charset="0"/>
                <a:cs typeface="Times New Roman" pitchFamily="18" charset="0"/>
              </a:rPr>
              <a:t>, with the male nuclei migrating into female organ . </a:t>
            </a:r>
            <a:endParaRPr lang="ar-IQ"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214290"/>
            <a:ext cx="8143932" cy="6119945"/>
          </a:xfrm>
          <a:prstGeom prst="rect">
            <a:avLst/>
          </a:prstGeom>
        </p:spPr>
        <p:txBody>
          <a:bodyPr wrap="square">
            <a:spAutoFit/>
          </a:bodyPr>
          <a:lstStyle/>
          <a:p>
            <a:pPr algn="l" rtl="0">
              <a:lnSpc>
                <a:spcPct val="150000"/>
              </a:lnSpc>
            </a:pPr>
            <a:r>
              <a:rPr lang="en-US" sz="2400" dirty="0" smtClean="0">
                <a:latin typeface="Times New Roman" pitchFamily="18" charset="0"/>
                <a:cs typeface="Times New Roman" pitchFamily="18" charset="0"/>
              </a:rPr>
              <a:t>While the </a:t>
            </a:r>
            <a:r>
              <a:rPr lang="en-US" sz="2400" dirty="0" err="1" smtClean="0">
                <a:latin typeface="Times New Roman" pitchFamily="18" charset="0"/>
                <a:cs typeface="Times New Roman" pitchFamily="18" charset="0"/>
              </a:rPr>
              <a:t>asci</a:t>
            </a:r>
            <a:r>
              <a:rPr lang="en-US" sz="2400" dirty="0" smtClean="0">
                <a:latin typeface="Times New Roman" pitchFamily="18" charset="0"/>
                <a:cs typeface="Times New Roman" pitchFamily="18" charset="0"/>
              </a:rPr>
              <a:t> are forming, thin </a:t>
            </a:r>
            <a:r>
              <a:rPr lang="en-US" sz="2400" dirty="0" err="1" smtClean="0">
                <a:latin typeface="Times New Roman" pitchFamily="18" charset="0"/>
                <a:cs typeface="Times New Roman" pitchFamily="18" charset="0"/>
              </a:rPr>
              <a:t>perithecial</a:t>
            </a:r>
            <a:r>
              <a:rPr lang="en-US" sz="2400" dirty="0" smtClean="0">
                <a:latin typeface="Times New Roman" pitchFamily="18" charset="0"/>
                <a:cs typeface="Times New Roman" pitchFamily="18" charset="0"/>
              </a:rPr>
              <a:t> walls develop around these sexual apparatus within the </a:t>
            </a:r>
            <a:r>
              <a:rPr lang="en-US" sz="2400" dirty="0" err="1" smtClean="0">
                <a:latin typeface="Times New Roman" pitchFamily="18" charset="0"/>
                <a:cs typeface="Times New Roman" pitchFamily="18" charset="0"/>
              </a:rPr>
              <a:t>stromatal</a:t>
            </a:r>
            <a:r>
              <a:rPr lang="en-US" sz="2400" dirty="0" smtClean="0">
                <a:latin typeface="Times New Roman" pitchFamily="18" charset="0"/>
                <a:cs typeface="Times New Roman" pitchFamily="18" charset="0"/>
              </a:rPr>
              <a:t> heads, producing definite </a:t>
            </a:r>
            <a:r>
              <a:rPr lang="en-US" sz="2400" dirty="0" err="1" smtClean="0">
                <a:latin typeface="Times New Roman" pitchFamily="18" charset="0"/>
                <a:cs typeface="Times New Roman" pitchFamily="18" charset="0"/>
              </a:rPr>
              <a:t>perithecia</a:t>
            </a:r>
            <a:r>
              <a:rPr lang="en-US" sz="2400" dirty="0" smtClean="0">
                <a:latin typeface="Times New Roman" pitchFamily="18" charset="0"/>
                <a:cs typeface="Times New Roman" pitchFamily="18" charset="0"/>
              </a:rPr>
              <a:t> that open out on the surface of the </a:t>
            </a:r>
            <a:r>
              <a:rPr lang="en-US" sz="2400" dirty="0" err="1" smtClean="0">
                <a:latin typeface="Times New Roman" pitchFamily="18" charset="0"/>
                <a:cs typeface="Times New Roman" pitchFamily="18" charset="0"/>
              </a:rPr>
              <a:t>stroma</a:t>
            </a:r>
            <a:r>
              <a:rPr lang="en-US" sz="2400" dirty="0" smtClean="0">
                <a:latin typeface="Times New Roman" pitchFamily="18" charset="0"/>
                <a:cs typeface="Times New Roman" pitchFamily="18" charset="0"/>
              </a:rPr>
              <a:t> through a long-neck-like </a:t>
            </a:r>
            <a:r>
              <a:rPr lang="en-US" sz="2400" dirty="0" err="1" smtClean="0">
                <a:latin typeface="Times New Roman" pitchFamily="18" charset="0"/>
                <a:cs typeface="Times New Roman" pitchFamily="18" charset="0"/>
              </a:rPr>
              <a:t>ostiole</a:t>
            </a:r>
            <a:r>
              <a:rPr lang="en-US" sz="2400" dirty="0" smtClean="0">
                <a:latin typeface="Times New Roman" pitchFamily="18" charset="0"/>
                <a:cs typeface="Times New Roman" pitchFamily="18" charset="0"/>
              </a:rPr>
              <a:t> . Each mature </a:t>
            </a:r>
            <a:r>
              <a:rPr lang="en-US" sz="2400" dirty="0" err="1" smtClean="0">
                <a:latin typeface="Times New Roman" pitchFamily="18" charset="0"/>
                <a:cs typeface="Times New Roman" pitchFamily="18" charset="0"/>
              </a:rPr>
              <a:t>perithecium</a:t>
            </a:r>
            <a:r>
              <a:rPr lang="en-US" sz="2400" dirty="0" smtClean="0">
                <a:latin typeface="Times New Roman" pitchFamily="18" charset="0"/>
                <a:cs typeface="Times New Roman" pitchFamily="18" charset="0"/>
              </a:rPr>
              <a:t> bears several elongated, cylindrical </a:t>
            </a:r>
            <a:r>
              <a:rPr lang="en-US" sz="2400" dirty="0" err="1" smtClean="0">
                <a:latin typeface="Times New Roman" pitchFamily="18" charset="0"/>
                <a:cs typeface="Times New Roman" pitchFamily="18" charset="0"/>
              </a:rPr>
              <a:t>asci</a:t>
            </a:r>
            <a:r>
              <a:rPr lang="en-US" sz="2400" dirty="0" smtClean="0">
                <a:latin typeface="Times New Roman" pitchFamily="18" charset="0"/>
                <a:cs typeface="Times New Roman" pitchFamily="18" charset="0"/>
              </a:rPr>
              <a:t>, each containing eight thread-like </a:t>
            </a:r>
            <a:r>
              <a:rPr lang="en-US" sz="2400" dirty="0" err="1" smtClean="0">
                <a:latin typeface="Times New Roman" pitchFamily="18" charset="0"/>
                <a:cs typeface="Times New Roman" pitchFamily="18" charset="0"/>
              </a:rPr>
              <a:t>ascospores</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rPr>
              <a:t>sclerotia</a:t>
            </a:r>
            <a:r>
              <a:rPr lang="en-US" sz="2400" dirty="0" smtClean="0">
                <a:latin typeface="Times New Roman" pitchFamily="18" charset="0"/>
                <a:cs typeface="Times New Roman" pitchFamily="18" charset="0"/>
              </a:rPr>
              <a:t> contain a number of poisoning alkaloids are responsible for poisoning animals, including humans. Cattle are often poisoned by grazing on grasses that carry the </a:t>
            </a:r>
            <a:r>
              <a:rPr lang="en-US" sz="2400" dirty="0" err="1" smtClean="0">
                <a:latin typeface="Times New Roman" pitchFamily="18" charset="0"/>
                <a:cs typeface="Times New Roman" pitchFamily="18" charset="0"/>
              </a:rPr>
              <a:t>sclerotia</a:t>
            </a:r>
            <a:r>
              <a:rPr lang="en-US" sz="2400" dirty="0" smtClean="0">
                <a:latin typeface="Times New Roman" pitchFamily="18" charset="0"/>
                <a:cs typeface="Times New Roman" pitchFamily="18" charset="0"/>
              </a:rPr>
              <a:t> of the fungus or in fields where the </a:t>
            </a:r>
            <a:r>
              <a:rPr lang="en-US" sz="2400" dirty="0" err="1" smtClean="0">
                <a:latin typeface="Times New Roman" pitchFamily="18" charset="0"/>
                <a:cs typeface="Times New Roman" pitchFamily="18" charset="0"/>
              </a:rPr>
              <a:t>sclerotia</a:t>
            </a:r>
            <a:r>
              <a:rPr lang="en-US" sz="2400" dirty="0" smtClean="0">
                <a:latin typeface="Times New Roman" pitchFamily="18" charset="0"/>
                <a:cs typeface="Times New Roman" pitchFamily="18" charset="0"/>
              </a:rPr>
              <a:t> are lying, having fallen off the plants during harvesting operations. </a:t>
            </a:r>
            <a:endParaRPr lang="ar-IQ"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780</Words>
  <PresentationFormat>عرض على الشاشة (3:4)‏</PresentationFormat>
  <Paragraphs>31</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SMART-waves</dc:creator>
  <cp:lastModifiedBy>SMART-waves</cp:lastModifiedBy>
  <cp:revision>1</cp:revision>
  <dcterms:created xsi:type="dcterms:W3CDTF">2019-11-27T14:52:51Z</dcterms:created>
  <dcterms:modified xsi:type="dcterms:W3CDTF">2019-11-27T14:59:43Z</dcterms:modified>
</cp:coreProperties>
</file>